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17"/>
  </p:notesMasterIdLst>
  <p:handoutMasterIdLst>
    <p:handoutMasterId r:id="rId18"/>
  </p:handoutMasterIdLst>
  <p:sldIdLst>
    <p:sldId id="267" r:id="rId2"/>
    <p:sldId id="279" r:id="rId3"/>
    <p:sldId id="286" r:id="rId4"/>
    <p:sldId id="280" r:id="rId5"/>
    <p:sldId id="282" r:id="rId6"/>
    <p:sldId id="291" r:id="rId7"/>
    <p:sldId id="290" r:id="rId8"/>
    <p:sldId id="292" r:id="rId9"/>
    <p:sldId id="283" r:id="rId10"/>
    <p:sldId id="289" r:id="rId11"/>
    <p:sldId id="293" r:id="rId12"/>
    <p:sldId id="287" r:id="rId13"/>
    <p:sldId id="277" r:id="rId14"/>
    <p:sldId id="288" r:id="rId15"/>
    <p:sldId id="270" r:id="rId16"/>
  </p:sldIdLst>
  <p:sldSz cx="15119350" cy="10439400"/>
  <p:notesSz cx="9926638" cy="14355763"/>
  <p:defaultTextStyle>
    <a:defPPr>
      <a:defRPr lang="fr-FR"/>
    </a:defPPr>
    <a:lvl1pPr marL="0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1pPr>
    <a:lvl2pPr marL="613371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2pPr>
    <a:lvl3pPr marL="1226741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3pPr>
    <a:lvl4pPr marL="1840113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4pPr>
    <a:lvl5pPr marL="2453483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5pPr>
    <a:lvl6pPr marL="3066854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6pPr>
    <a:lvl7pPr marL="3680224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7pPr>
    <a:lvl8pPr marL="4293595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8pPr>
    <a:lvl9pPr marL="4906966" algn="l" defTabSz="1226741" rtl="0" eaLnBrk="1" latinLnBrk="0" hangingPunct="1">
      <a:defRPr sz="24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5F9FD"/>
    <a:srgbClr val="DA2E54"/>
    <a:srgbClr val="6AB1BA"/>
    <a:srgbClr val="F6CA8A"/>
    <a:srgbClr val="EEBD6D"/>
    <a:srgbClr val="BE9351"/>
    <a:srgbClr val="CD9C42"/>
    <a:srgbClr val="EC77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57" d="100"/>
          <a:sy n="57" d="100"/>
        </p:scale>
        <p:origin x="115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C05FE-04FE-4646-B106-1F731C3FC573}" type="datetimeFigureOut">
              <a:rPr lang="fr-FR" smtClean="0"/>
              <a:t>17/03/2025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622925" y="13636625"/>
            <a:ext cx="4302125" cy="719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73AE-21F1-4A37-96AD-647F15F07D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0459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720281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fld id="{7785B586-C9B6-48C0-A692-2737C2DFB399}" type="datetimeFigureOut">
              <a:rPr lang="fr-FR" smtClean="0"/>
              <a:t>17/03/2025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455738" y="1793875"/>
            <a:ext cx="7015162" cy="4845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1" tIns="69376" rIns="138751" bIns="69376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2664" y="6908711"/>
            <a:ext cx="7941310" cy="5652582"/>
          </a:xfrm>
          <a:prstGeom prst="rect">
            <a:avLst/>
          </a:prstGeom>
        </p:spPr>
        <p:txBody>
          <a:bodyPr vert="horz" lIns="138751" tIns="69376" rIns="138751" bIns="69376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22798" y="13635484"/>
            <a:ext cx="4301543" cy="720280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98F30366-8391-4AA8-A7AB-09806501C7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0700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574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3148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721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6295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869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9443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1016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2590" algn="l" defTabSz="1043148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7924800"/>
            <a:ext cx="15119350" cy="2514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Titre 34"/>
          <p:cNvSpPr>
            <a:spLocks noGrp="1"/>
          </p:cNvSpPr>
          <p:nvPr userDrawn="1">
            <p:ph type="title"/>
          </p:nvPr>
        </p:nvSpPr>
        <p:spPr>
          <a:xfrm>
            <a:off x="4305415" y="4131318"/>
            <a:ext cx="6428846" cy="22422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6AB1BA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92" y="581274"/>
            <a:ext cx="3470700" cy="1406552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>
          <a:xfrm>
            <a:off x="212590" y="195715"/>
            <a:ext cx="14694171" cy="10047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</p:spTree>
    <p:extLst>
      <p:ext uri="{BB962C8B-B14F-4D97-AF65-F5344CB8AC3E}">
        <p14:creationId xmlns:p14="http://schemas.microsoft.com/office/powerpoint/2010/main" val="92291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5119350" cy="1043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212590" y="195715"/>
            <a:ext cx="14694171" cy="10047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92" y="581274"/>
            <a:ext cx="3470700" cy="12894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02603"/>
            <a:ext cx="13040439" cy="2632006"/>
          </a:xfrm>
        </p:spPr>
        <p:txBody>
          <a:bodyPr anchor="b"/>
          <a:lstStyle>
            <a:lvl1pPr algn="ctr">
              <a:defRPr sz="9133"/>
            </a:lvl1pPr>
          </a:lstStyle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5" y="5727228"/>
            <a:ext cx="13040439" cy="2283618"/>
          </a:xfrm>
        </p:spPr>
        <p:txBody>
          <a:bodyPr/>
          <a:lstStyle>
            <a:lvl1pPr marL="0" indent="0" algn="ctr">
              <a:buNone/>
              <a:defRPr sz="365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75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75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85161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540063" y="9591188"/>
            <a:ext cx="128057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fr-FR" b="1" dirty="0" smtClean="0"/>
              <a:t>Page </a:t>
            </a:r>
            <a:fld id="{1EB0B951-18D4-41A9-88E9-62F49C948A58}" type="slidenum">
              <a:rPr lang="fr-FR" smtClean="0"/>
              <a:pPr/>
              <a:t>‹N°›</a:t>
            </a:fld>
            <a:r>
              <a:rPr lang="fr-FR" dirty="0" smtClean="0"/>
              <a:t>/11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0469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1944120"/>
            <a:ext cx="6425724" cy="6623703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1944120"/>
            <a:ext cx="6425724" cy="6623703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607746" y="9511675"/>
            <a:ext cx="128057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fr-FR" b="1" dirty="0" smtClean="0"/>
              <a:t>Page </a:t>
            </a:r>
            <a:fld id="{1EB0B951-18D4-41A9-88E9-62F49C948A58}" type="slidenum">
              <a:rPr lang="fr-FR" smtClean="0"/>
              <a:pPr/>
              <a:t>‹N°›</a:t>
            </a:fld>
            <a:r>
              <a:rPr lang="fr-FR" dirty="0" smtClean="0"/>
              <a:t>/11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7419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212590" y="196230"/>
            <a:ext cx="14694171" cy="1004745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  <p:sp>
        <p:nvSpPr>
          <p:cNvPr id="7" name="Rectangle 6"/>
          <p:cNvSpPr/>
          <p:nvPr userDrawn="1"/>
        </p:nvSpPr>
        <p:spPr>
          <a:xfrm>
            <a:off x="212590" y="195715"/>
            <a:ext cx="14694171" cy="10047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647502" y="9577937"/>
            <a:ext cx="128057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fr-FR" b="1" dirty="0" smtClean="0"/>
              <a:t>Page </a:t>
            </a:r>
            <a:fld id="{1EB0B951-18D4-41A9-88E9-62F49C948A58}" type="slidenum">
              <a:rPr lang="fr-FR" smtClean="0"/>
              <a:pPr/>
              <a:t>‹N°›</a:t>
            </a:fld>
            <a:r>
              <a:rPr lang="fr-FR" dirty="0" smtClean="0"/>
              <a:t>/11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6890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647502" y="9551433"/>
            <a:ext cx="128057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fr-FR" b="1" dirty="0" smtClean="0"/>
              <a:t>Page </a:t>
            </a:r>
            <a:fld id="{1EB0B951-18D4-41A9-88E9-62F49C948A58}" type="slidenum">
              <a:rPr lang="fr-FR" smtClean="0"/>
              <a:pPr/>
              <a:t>‹N°›</a:t>
            </a:fld>
            <a:r>
              <a:rPr lang="fr-FR" dirty="0" smtClean="0"/>
              <a:t>/11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272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n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5119350" cy="1043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 userDrawn="1"/>
        </p:nvSpPr>
        <p:spPr>
          <a:xfrm>
            <a:off x="212590" y="195715"/>
            <a:ext cx="14694171" cy="10047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9456" y="2850121"/>
            <a:ext cx="13040439" cy="1401514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 dirty="0" smtClean="0"/>
              <a:t>MERCI</a:t>
            </a:r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1" y="534968"/>
            <a:ext cx="3155060" cy="11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3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89919" y="1708486"/>
            <a:ext cx="11339513" cy="3634458"/>
          </a:xfrm>
        </p:spPr>
        <p:txBody>
          <a:bodyPr anchor="b"/>
          <a:lstStyle>
            <a:lvl1pPr algn="ctr">
              <a:defRPr sz="744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89919" y="5483102"/>
            <a:ext cx="11339513" cy="2520438"/>
          </a:xfrm>
        </p:spPr>
        <p:txBody>
          <a:bodyPr/>
          <a:lstStyle>
            <a:lvl1pPr marL="0" indent="0" algn="ctr">
              <a:buNone/>
              <a:defRPr sz="2976"/>
            </a:lvl1pPr>
            <a:lvl2pPr marL="566974" indent="0" algn="ctr">
              <a:buNone/>
              <a:defRPr sz="2480"/>
            </a:lvl2pPr>
            <a:lvl3pPr marL="1133947" indent="0" algn="ctr">
              <a:buNone/>
              <a:defRPr sz="2232"/>
            </a:lvl3pPr>
            <a:lvl4pPr marL="1700921" indent="0" algn="ctr">
              <a:buNone/>
              <a:defRPr sz="1984"/>
            </a:lvl4pPr>
            <a:lvl5pPr marL="2267895" indent="0" algn="ctr">
              <a:buNone/>
              <a:defRPr sz="1984"/>
            </a:lvl5pPr>
            <a:lvl6pPr marL="2834869" indent="0" algn="ctr">
              <a:buNone/>
              <a:defRPr sz="1984"/>
            </a:lvl6pPr>
            <a:lvl7pPr marL="3401842" indent="0" algn="ctr">
              <a:buNone/>
              <a:defRPr sz="1984"/>
            </a:lvl7pPr>
            <a:lvl8pPr marL="3968816" indent="0" algn="ctr">
              <a:buNone/>
              <a:defRPr sz="1984"/>
            </a:lvl8pPr>
            <a:lvl9pPr marL="4535790" indent="0" algn="ctr">
              <a:buNone/>
              <a:defRPr sz="1984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32C1-DAC2-4479-8A0A-3AEEF2B4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558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55805"/>
            <a:ext cx="13040439" cy="11404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076505"/>
            <a:ext cx="13040439" cy="6465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647502" y="9564685"/>
            <a:ext cx="128057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fr-FR" b="1" dirty="0" smtClean="0"/>
              <a:t>Page </a:t>
            </a:r>
            <a:fld id="{1EB0B951-18D4-41A9-88E9-62F49C948A58}" type="slidenum">
              <a:rPr lang="fr-FR" smtClean="0"/>
              <a:pPr/>
              <a:t>‹N°›</a:t>
            </a:fld>
            <a:r>
              <a:rPr lang="fr-FR" dirty="0" smtClean="0"/>
              <a:t>/11</a:t>
            </a:r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12590" y="195715"/>
            <a:ext cx="14694171" cy="10047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  <p:sp>
        <p:nvSpPr>
          <p:cNvPr id="9" name="ZoneTexte 8"/>
          <p:cNvSpPr txBox="1"/>
          <p:nvPr userDrawn="1"/>
        </p:nvSpPr>
        <p:spPr>
          <a:xfrm>
            <a:off x="11620713" y="9688697"/>
            <a:ext cx="1443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Date </a:t>
            </a:r>
            <a:r>
              <a:rPr lang="fr-FR" sz="1400" dirty="0" smtClean="0"/>
              <a:t>14/03/2025</a:t>
            </a:r>
            <a:endParaRPr lang="fr-FR" sz="1400" dirty="0"/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628027" y="9610599"/>
            <a:ext cx="657724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2415" dirty="0" smtClean="0">
                <a:solidFill>
                  <a:srgbClr val="6AB1BA"/>
                </a:solidFill>
              </a:rPr>
              <a:t>Restructuration des urgences et du hall</a:t>
            </a:r>
            <a:endParaRPr lang="fr-FR" sz="2415" dirty="0">
              <a:solidFill>
                <a:srgbClr val="6AB1BA"/>
              </a:solidFill>
            </a:endParaRP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93" y="9268003"/>
            <a:ext cx="1973641" cy="7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9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6" r:id="rId2"/>
    <p:sldLayoutId id="2147483675" r:id="rId3"/>
    <p:sldLayoutId id="2147483677" r:id="rId4"/>
    <p:sldLayoutId id="2147483679" r:id="rId5"/>
    <p:sldLayoutId id="2147483680" r:id="rId6"/>
    <p:sldLayoutId id="2147483686" r:id="rId7"/>
    <p:sldLayoutId id="2147483687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391900" rtl="0" eaLnBrk="1" latinLnBrk="0" hangingPunct="1">
        <a:lnSpc>
          <a:spcPct val="90000"/>
        </a:lnSpc>
        <a:spcBef>
          <a:spcPct val="0"/>
        </a:spcBef>
        <a:buNone/>
        <a:defRPr sz="5400" b="1" kern="1200">
          <a:solidFill>
            <a:srgbClr val="6AB1BA"/>
          </a:solidFill>
          <a:latin typeface="+mn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90000"/>
        </a:lnSpc>
        <a:spcBef>
          <a:spcPts val="1522"/>
        </a:spcBef>
        <a:buClr>
          <a:srgbClr val="DA2E54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90000"/>
        </a:lnSpc>
        <a:spcBef>
          <a:spcPts val="761"/>
        </a:spcBef>
        <a:buClr>
          <a:srgbClr val="6AB1BA"/>
        </a:buClr>
        <a:buSzPct val="12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90000"/>
        </a:lnSpc>
        <a:spcBef>
          <a:spcPts val="761"/>
        </a:spcBef>
        <a:buClr>
          <a:srgbClr val="EC772C"/>
        </a:buClr>
        <a:buSzPct val="12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6382" y="3536576"/>
            <a:ext cx="11026587" cy="32134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6000" dirty="0" smtClean="0"/>
              <a:t>RESTRUCTURATION DES URGENCES ET DU HALL D’ACCUEIL</a:t>
            </a:r>
            <a:endParaRPr lang="fr-FR" sz="6000" dirty="0"/>
          </a:p>
        </p:txBody>
      </p:sp>
      <p:sp>
        <p:nvSpPr>
          <p:cNvPr id="3" name="Rectangle à coins arrondis 2"/>
          <p:cNvSpPr/>
          <p:nvPr/>
        </p:nvSpPr>
        <p:spPr>
          <a:xfrm>
            <a:off x="1801906" y="3361764"/>
            <a:ext cx="11645153" cy="3805517"/>
          </a:xfrm>
          <a:prstGeom prst="roundRect">
            <a:avLst/>
          </a:prstGeom>
          <a:noFill/>
          <a:ln w="28575">
            <a:solidFill>
              <a:srgbClr val="DA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15"/>
          </a:p>
        </p:txBody>
      </p:sp>
    </p:spTree>
    <p:extLst>
      <p:ext uri="{BB962C8B-B14F-4D97-AF65-F5344CB8AC3E}">
        <p14:creationId xmlns:p14="http://schemas.microsoft.com/office/powerpoint/2010/main" val="247401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Nouvel accueil principal</a:t>
            </a: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10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1308977" y="8928847"/>
            <a:ext cx="330797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image non contractuelle</a:t>
            </a: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1"/>
          <a:stretch/>
        </p:blipFill>
        <p:spPr>
          <a:xfrm>
            <a:off x="1653988" y="1543730"/>
            <a:ext cx="11521267" cy="7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6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Nouvel accueil principal</a:t>
            </a: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11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1308977" y="8928847"/>
            <a:ext cx="330797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image non contractuelle</a:t>
            </a: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030" y="1543730"/>
            <a:ext cx="12801759" cy="7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8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12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1308977" y="8928847"/>
            <a:ext cx="330797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image non contractuelle</a:t>
            </a:r>
            <a:endParaRPr lang="fr-FR" dirty="0">
              <a:solidFill>
                <a:schemeClr val="accent2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76" y="1570234"/>
            <a:ext cx="12801486" cy="7200000"/>
          </a:xfrm>
          <a:prstGeom prst="rect">
            <a:avLst/>
          </a:prstGeom>
        </p:spPr>
      </p:pic>
      <p:sp>
        <p:nvSpPr>
          <p:cNvPr id="6" name="Titre 11"/>
          <p:cNvSpPr txBox="1">
            <a:spLocks/>
          </p:cNvSpPr>
          <p:nvPr/>
        </p:nvSpPr>
        <p:spPr>
          <a:xfrm>
            <a:off x="642985" y="353643"/>
            <a:ext cx="13040439" cy="1140474"/>
          </a:xfrm>
          <a:prstGeom prst="rect">
            <a:avLst/>
          </a:prstGeom>
        </p:spPr>
        <p:txBody>
          <a:bodyPr/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rgbClr val="6AB1BA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mtClean="0"/>
              <a:t>Nouveau bureau des entrées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082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019" y="3835843"/>
            <a:ext cx="9596955" cy="5400000"/>
          </a:xfrm>
          <a:prstGeom prst="rect">
            <a:avLst/>
          </a:prstGeom>
        </p:spPr>
      </p:pic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642985" y="353643"/>
            <a:ext cx="13040439" cy="1140474"/>
          </a:xfrm>
        </p:spPr>
        <p:txBody>
          <a:bodyPr/>
          <a:lstStyle/>
          <a:p>
            <a:r>
              <a:rPr lang="fr-FR" dirty="0" smtClean="0"/>
              <a:t>Nouveau bureau des entrées</a:t>
            </a:r>
            <a:endParaRPr lang="fr-FR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</a:t>
            </a:r>
          </a:p>
          <a:p>
            <a:fld id="{1EB0B951-18D4-41A9-88E9-62F49C948A58}" type="slidenum">
              <a:rPr lang="fr-FR" smtClean="0"/>
              <a:pPr/>
              <a:t>13</a:t>
            </a:fld>
            <a:r>
              <a:rPr lang="fr-FR" smtClean="0"/>
              <a:t>/11</a:t>
            </a:r>
            <a:endParaRPr lang="fr-FR" dirty="0"/>
          </a:p>
        </p:txBody>
      </p:sp>
      <p:grpSp>
        <p:nvGrpSpPr>
          <p:cNvPr id="8" name="Groupe 7"/>
          <p:cNvGrpSpPr/>
          <p:nvPr/>
        </p:nvGrpSpPr>
        <p:grpSpPr>
          <a:xfrm>
            <a:off x="262764" y="1612900"/>
            <a:ext cx="8838421" cy="4245417"/>
            <a:chOff x="355072" y="927100"/>
            <a:chExt cx="8838421" cy="4245417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293" y="927100"/>
              <a:ext cx="8458200" cy="35560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 rot="657581">
              <a:off x="355072" y="3999698"/>
              <a:ext cx="4684290" cy="1172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/>
            <p:cNvSpPr/>
            <p:nvPr/>
          </p:nvSpPr>
          <p:spPr>
            <a:xfrm rot="20642208">
              <a:off x="5135449" y="3921899"/>
              <a:ext cx="3829445" cy="796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ZoneTexte 12"/>
          <p:cNvSpPr txBox="1"/>
          <p:nvPr/>
        </p:nvSpPr>
        <p:spPr>
          <a:xfrm>
            <a:off x="11080376" y="8928847"/>
            <a:ext cx="3656957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images non contractuelles</a:t>
            </a:r>
            <a:endParaRPr lang="fr-F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87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14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11336956" y="9043708"/>
            <a:ext cx="3307976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image non contractuelle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5" name="Titre 11"/>
          <p:cNvSpPr txBox="1">
            <a:spLocks/>
          </p:cNvSpPr>
          <p:nvPr/>
        </p:nvSpPr>
        <p:spPr>
          <a:xfrm>
            <a:off x="642985" y="353643"/>
            <a:ext cx="13040439" cy="1140474"/>
          </a:xfrm>
          <a:prstGeom prst="rect">
            <a:avLst/>
          </a:prstGeom>
        </p:spPr>
        <p:txBody>
          <a:bodyPr/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rgbClr val="6AB1BA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 smtClean="0"/>
              <a:t>Accueil Urgences – Maison médicale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54" y="1494117"/>
            <a:ext cx="12800363" cy="7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39456" y="4329297"/>
            <a:ext cx="13040439" cy="1401514"/>
          </a:xfrm>
        </p:spPr>
        <p:txBody>
          <a:bodyPr/>
          <a:lstStyle/>
          <a:p>
            <a:r>
              <a:rPr lang="fr-FR" dirty="0" smtClean="0"/>
              <a:t>MERCI</a:t>
            </a: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</p:nvPr>
        </p:nvSpPr>
        <p:spPr>
          <a:xfrm>
            <a:off x="13647502" y="9657449"/>
            <a:ext cx="1280574" cy="555801"/>
          </a:xfrm>
        </p:spPr>
        <p:txBody>
          <a:bodyPr/>
          <a:lstStyle/>
          <a:p>
            <a:fld id="{1EB0B951-18D4-41A9-88E9-62F49C948A5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380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30325" y="543767"/>
            <a:ext cx="12380687" cy="805304"/>
          </a:xfrm>
        </p:spPr>
        <p:txBody>
          <a:bodyPr anchor="t" anchorCtr="0">
            <a:noAutofit/>
          </a:bodyPr>
          <a:lstStyle/>
          <a:p>
            <a:pPr algn="l"/>
            <a:r>
              <a:rPr lang="fr-FR" sz="4400" b="1" dirty="0" smtClean="0"/>
              <a:t>OBJECTIFS du projet</a:t>
            </a:r>
            <a:r>
              <a:rPr lang="fr-FR" sz="4464" b="1" dirty="0"/>
              <a:t/>
            </a:r>
            <a:br>
              <a:rPr lang="fr-FR" sz="4464" b="1" dirty="0"/>
            </a:br>
            <a:r>
              <a:rPr lang="fr-FR" sz="4464" b="1" dirty="0"/>
              <a:t/>
            </a:r>
            <a:br>
              <a:rPr lang="fr-FR" sz="4464" b="1" dirty="0"/>
            </a:br>
            <a:endParaRPr lang="fr-FR" sz="4464" b="1" dirty="0"/>
          </a:p>
        </p:txBody>
      </p:sp>
      <p:sp>
        <p:nvSpPr>
          <p:cNvPr id="5" name="Rectangle 4"/>
          <p:cNvSpPr/>
          <p:nvPr/>
        </p:nvSpPr>
        <p:spPr>
          <a:xfrm>
            <a:off x="846938" y="1575178"/>
            <a:ext cx="135145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/>
              <a:t>Restructuration du hall d’entrée principal,</a:t>
            </a:r>
          </a:p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 smtClean="0"/>
              <a:t>Restructuration </a:t>
            </a:r>
            <a:r>
              <a:rPr lang="fr-FR" sz="2800" dirty="0"/>
              <a:t>du service des urgences (filières courte et longue</a:t>
            </a:r>
            <a:r>
              <a:rPr lang="fr-FR" sz="2800" dirty="0" smtClean="0"/>
              <a:t>),</a:t>
            </a:r>
            <a:endParaRPr lang="fr-FR" sz="2800" dirty="0"/>
          </a:p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/>
              <a:t>Restructuration de l’Unité d’Hospitalisation de Très Courte Durée (UHTCD</a:t>
            </a:r>
            <a:r>
              <a:rPr lang="fr-FR" sz="2800" dirty="0" smtClean="0"/>
              <a:t>),</a:t>
            </a:r>
            <a:endParaRPr lang="fr-FR" sz="2800" dirty="0"/>
          </a:p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 smtClean="0"/>
              <a:t>Construction </a:t>
            </a:r>
            <a:r>
              <a:rPr lang="fr-FR" sz="2800" dirty="0"/>
              <a:t>d’une Maison </a:t>
            </a:r>
            <a:r>
              <a:rPr lang="fr-FR" sz="2800" dirty="0" smtClean="0"/>
              <a:t>Médicale,</a:t>
            </a:r>
            <a:endParaRPr lang="fr-FR" sz="2800" dirty="0"/>
          </a:p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/>
              <a:t>Construction de 4 salles de consultation supplémentaires  en </a:t>
            </a:r>
            <a:r>
              <a:rPr lang="fr-FR" sz="2800" dirty="0" smtClean="0"/>
              <a:t>SCCM,</a:t>
            </a:r>
            <a:endParaRPr lang="fr-FR" sz="2800" dirty="0"/>
          </a:p>
          <a:p>
            <a:pPr marL="354359" indent="-354359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/>
              <a:t>Construction d’une salle </a:t>
            </a:r>
            <a:r>
              <a:rPr lang="fr-FR" sz="2800" dirty="0" smtClean="0"/>
              <a:t>classée </a:t>
            </a:r>
            <a:r>
              <a:rPr lang="fr-FR" sz="2800" dirty="0"/>
              <a:t>ISO7, mutualisée entre le service Ophtalmologie et le Service des Consultations Centralisées Médicales (SCCM).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846938" y="6158536"/>
            <a:ext cx="102737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 smtClean="0"/>
              <a:t>Raccordement </a:t>
            </a:r>
            <a:r>
              <a:rPr lang="fr-FR" sz="2800" dirty="0"/>
              <a:t>au bâtiment existant</a:t>
            </a: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 smtClean="0"/>
              <a:t>Maintenir la </a:t>
            </a:r>
            <a:r>
              <a:rPr lang="fr-FR" sz="2800" dirty="0"/>
              <a:t>capacité des parkings</a:t>
            </a: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sz="2800" dirty="0"/>
              <a:t>Travaux en site occupé, pas d’arrêt de l’activité</a:t>
            </a: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1230324" y="5160590"/>
            <a:ext cx="12380687" cy="80530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441" kern="1200">
                <a:solidFill>
                  <a:srgbClr val="6AB1BA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4400" b="1" dirty="0" smtClean="0">
                <a:latin typeface="+mn-lt"/>
              </a:rPr>
              <a:t>CONTRAINTES du projet</a:t>
            </a:r>
            <a:endParaRPr lang="fr-FR" sz="4400" b="1" dirty="0">
              <a:latin typeface="+mn-lt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32C1-DAC2-4479-8A0A-3AEEF2B4F8C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82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3</a:t>
            </a:fld>
            <a:r>
              <a:rPr lang="fr-FR" smtClean="0"/>
              <a:t>/11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72" y="831446"/>
            <a:ext cx="14431207" cy="79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2975321" y="1643591"/>
            <a:ext cx="9737418" cy="7042983"/>
            <a:chOff x="1291903" y="503338"/>
            <a:chExt cx="7852097" cy="5679348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2"/>
            <a:srcRect l="764" t="1403" r="849" b="1"/>
            <a:stretch/>
          </p:blipFill>
          <p:spPr>
            <a:xfrm>
              <a:off x="1291903" y="503338"/>
              <a:ext cx="7843707" cy="3805051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3"/>
            <a:srcRect l="817" r="711" b="2692"/>
            <a:stretch/>
          </p:blipFill>
          <p:spPr>
            <a:xfrm>
              <a:off x="1291904" y="4308389"/>
              <a:ext cx="7852096" cy="1874297"/>
            </a:xfrm>
            <a:prstGeom prst="rect">
              <a:avLst/>
            </a:prstGeom>
          </p:spPr>
        </p:pic>
      </p:grp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607063" y="394440"/>
            <a:ext cx="13040439" cy="1140474"/>
          </a:xfrm>
        </p:spPr>
        <p:txBody>
          <a:bodyPr>
            <a:normAutofit/>
          </a:bodyPr>
          <a:lstStyle/>
          <a:p>
            <a:r>
              <a:rPr lang="fr-FR" sz="4400" b="0" dirty="0" smtClean="0"/>
              <a:t>Plan actuel</a:t>
            </a:r>
            <a:endParaRPr lang="fr-FR" sz="4400" b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4</a:t>
            </a:fld>
            <a:r>
              <a:rPr lang="fr-FR" smtClean="0"/>
              <a:t>/11</a:t>
            </a:r>
            <a:endParaRPr lang="fr-FR" dirty="0"/>
          </a:p>
        </p:txBody>
      </p:sp>
      <p:grpSp>
        <p:nvGrpSpPr>
          <p:cNvPr id="25" name="Groupe 24"/>
          <p:cNvGrpSpPr/>
          <p:nvPr/>
        </p:nvGrpSpPr>
        <p:grpSpPr>
          <a:xfrm>
            <a:off x="2770980" y="465275"/>
            <a:ext cx="11886314" cy="6342658"/>
            <a:chOff x="2770980" y="465275"/>
            <a:chExt cx="11886314" cy="6342658"/>
          </a:xfrm>
        </p:grpSpPr>
        <p:sp>
          <p:nvSpPr>
            <p:cNvPr id="10" name="Rectangle 9"/>
            <p:cNvSpPr/>
            <p:nvPr/>
          </p:nvSpPr>
          <p:spPr>
            <a:xfrm>
              <a:off x="3794078" y="2141824"/>
              <a:ext cx="882786" cy="985557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81384" y="4195481"/>
              <a:ext cx="2166229" cy="467717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81384" y="5755341"/>
              <a:ext cx="674511" cy="1052592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25575" y="3362394"/>
              <a:ext cx="483754" cy="1092773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86901" y="3971500"/>
              <a:ext cx="838673" cy="223982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55895" y="5755341"/>
              <a:ext cx="850368" cy="715587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770980" y="3431019"/>
              <a:ext cx="684915" cy="771200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/>
            <p:cNvSpPr/>
            <p:nvPr/>
          </p:nvSpPr>
          <p:spPr>
            <a:xfrm rot="20700000">
              <a:off x="3628372" y="1439555"/>
              <a:ext cx="1076962" cy="8606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/>
            <p:cNvSpPr/>
            <p:nvPr/>
          </p:nvSpPr>
          <p:spPr>
            <a:xfrm rot="20700000">
              <a:off x="5647312" y="1735245"/>
              <a:ext cx="2375850" cy="725776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2199398" y="465275"/>
              <a:ext cx="684915" cy="771200"/>
            </a:xfrm>
            <a:prstGeom prst="rect">
              <a:avLst/>
            </a:prstGeom>
            <a:pattFill prst="wdUpDiag">
              <a:fgClr>
                <a:srgbClr val="FF339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ZoneTexte 23"/>
            <p:cNvSpPr txBox="1"/>
            <p:nvPr/>
          </p:nvSpPr>
          <p:spPr>
            <a:xfrm>
              <a:off x="12884313" y="850875"/>
              <a:ext cx="1772981" cy="46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extensions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122461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3422661" y="1455696"/>
            <a:ext cx="8046278" cy="7828513"/>
            <a:chOff x="687896" y="0"/>
            <a:chExt cx="6488389" cy="6312787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8"/>
            <a:stretch/>
          </p:blipFill>
          <p:spPr>
            <a:xfrm>
              <a:off x="696285" y="0"/>
              <a:ext cx="6480000" cy="4040568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7" t="8274"/>
            <a:stretch/>
          </p:blipFill>
          <p:spPr>
            <a:xfrm>
              <a:off x="687896" y="2625752"/>
              <a:ext cx="6480000" cy="3687035"/>
            </a:xfrm>
            <a:prstGeom prst="rect">
              <a:avLst/>
            </a:prstGeom>
          </p:spPr>
        </p:pic>
      </p:grpSp>
      <p:sp>
        <p:nvSpPr>
          <p:cNvPr id="7" name="ZoneTexte 6"/>
          <p:cNvSpPr txBox="1"/>
          <p:nvPr/>
        </p:nvSpPr>
        <p:spPr>
          <a:xfrm>
            <a:off x="1094527" y="3765851"/>
            <a:ext cx="2215886" cy="703013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Maison Médicale de garde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660693" y="1093104"/>
            <a:ext cx="1296483" cy="397673"/>
          </a:xfrm>
          <a:prstGeom prst="rect">
            <a:avLst/>
          </a:prstGeom>
          <a:solidFill>
            <a:srgbClr val="C0D9E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UHTCD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4951709" y="1322109"/>
            <a:ext cx="1702209" cy="703013"/>
          </a:xfrm>
          <a:prstGeom prst="rect">
            <a:avLst/>
          </a:prstGeom>
          <a:solidFill>
            <a:srgbClr val="FF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Urgences</a:t>
            </a:r>
          </a:p>
          <a:p>
            <a:pPr algn="ctr"/>
            <a:r>
              <a:rPr lang="fr-FR" sz="1984" dirty="0"/>
              <a:t>Filière longue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2069247" y="3598466"/>
            <a:ext cx="1702209" cy="703013"/>
          </a:xfrm>
          <a:prstGeom prst="rect">
            <a:avLst/>
          </a:prstGeom>
          <a:solidFill>
            <a:srgbClr val="B3D7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Urgences</a:t>
            </a:r>
          </a:p>
          <a:p>
            <a:pPr algn="ctr"/>
            <a:r>
              <a:rPr lang="fr-FR" sz="1984" dirty="0"/>
              <a:t>Filière courte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1798763" y="4954566"/>
            <a:ext cx="2141556" cy="1008353"/>
          </a:xfrm>
          <a:prstGeom prst="rect">
            <a:avLst/>
          </a:prstGeom>
          <a:solidFill>
            <a:srgbClr val="6AA5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Accueil</a:t>
            </a:r>
          </a:p>
          <a:p>
            <a:pPr algn="ctr"/>
            <a:r>
              <a:rPr lang="fr-FR" sz="1984" dirty="0"/>
              <a:t>Bureau des entrée</a:t>
            </a:r>
          </a:p>
          <a:p>
            <a:pPr algn="ctr"/>
            <a:r>
              <a:rPr lang="fr-FR" sz="1984" dirty="0"/>
              <a:t>kiosque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520379" y="6578212"/>
            <a:ext cx="1702209" cy="397673"/>
          </a:xfrm>
          <a:prstGeom prst="rect">
            <a:avLst/>
          </a:prstGeom>
          <a:solidFill>
            <a:srgbClr val="AE77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SCCM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5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14" name="Titre 4"/>
          <p:cNvSpPr txBox="1">
            <a:spLocks/>
          </p:cNvSpPr>
          <p:nvPr/>
        </p:nvSpPr>
        <p:spPr>
          <a:xfrm>
            <a:off x="607063" y="516029"/>
            <a:ext cx="13040439" cy="11404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98" kern="1200">
                <a:solidFill>
                  <a:srgbClr val="6AB1B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b="1" dirty="0" smtClean="0"/>
              <a:t>Organisation du projet</a:t>
            </a:r>
            <a:endParaRPr lang="fr-FR" sz="4400" b="1" dirty="0"/>
          </a:p>
        </p:txBody>
      </p:sp>
    </p:spTree>
    <p:extLst>
      <p:ext uri="{BB962C8B-B14F-4D97-AF65-F5344CB8AC3E}">
        <p14:creationId xmlns:p14="http://schemas.microsoft.com/office/powerpoint/2010/main" val="79841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1" t="1" r="13788" b="12167"/>
          <a:stretch/>
        </p:blipFill>
        <p:spPr>
          <a:xfrm>
            <a:off x="1829958" y="228575"/>
            <a:ext cx="10481785" cy="7777563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750807" y="3935875"/>
            <a:ext cx="2215886" cy="703013"/>
          </a:xfrm>
          <a:prstGeom prst="rect">
            <a:avLst/>
          </a:prstGeom>
          <a:solidFill>
            <a:srgbClr val="E3E3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Maison Médicale de garde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809226" y="652264"/>
            <a:ext cx="1296483" cy="397673"/>
          </a:xfrm>
          <a:prstGeom prst="rect">
            <a:avLst/>
          </a:prstGeom>
          <a:solidFill>
            <a:srgbClr val="C0D9E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UHTCD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027042" y="1487078"/>
            <a:ext cx="1702209" cy="703013"/>
          </a:xfrm>
          <a:prstGeom prst="rect">
            <a:avLst/>
          </a:prstGeom>
          <a:solidFill>
            <a:srgbClr val="FF80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Urgences</a:t>
            </a:r>
          </a:p>
          <a:p>
            <a:pPr algn="ctr"/>
            <a:r>
              <a:rPr lang="fr-FR" sz="1984" dirty="0"/>
              <a:t>Filière longue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8679118" y="5838263"/>
            <a:ext cx="1702209" cy="703013"/>
          </a:xfrm>
          <a:prstGeom prst="rect">
            <a:avLst/>
          </a:prstGeom>
          <a:solidFill>
            <a:srgbClr val="B3D79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984" dirty="0"/>
              <a:t>Urgences</a:t>
            </a:r>
          </a:p>
          <a:p>
            <a:pPr algn="ctr"/>
            <a:r>
              <a:rPr lang="fr-FR" sz="1984" dirty="0"/>
              <a:t>Filière courte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6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14" name="Titre 4"/>
          <p:cNvSpPr txBox="1">
            <a:spLocks/>
          </p:cNvSpPr>
          <p:nvPr/>
        </p:nvSpPr>
        <p:spPr>
          <a:xfrm>
            <a:off x="607063" y="516029"/>
            <a:ext cx="13040439" cy="11404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98" kern="1200">
                <a:solidFill>
                  <a:srgbClr val="6AB1B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b="1" dirty="0" smtClean="0"/>
              <a:t>Circulation Urgences</a:t>
            </a:r>
            <a:endParaRPr lang="fr-FR" sz="4400" b="1" dirty="0"/>
          </a:p>
        </p:txBody>
      </p:sp>
      <p:cxnSp>
        <p:nvCxnSpPr>
          <p:cNvPr id="15" name="Connecteur droit 14"/>
          <p:cNvCxnSpPr/>
          <p:nvPr/>
        </p:nvCxnSpPr>
        <p:spPr>
          <a:xfrm>
            <a:off x="863174" y="6799726"/>
            <a:ext cx="3915655" cy="0"/>
          </a:xfrm>
          <a:prstGeom prst="line">
            <a:avLst/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H="1" flipV="1">
            <a:off x="4729251" y="5275421"/>
            <a:ext cx="0" cy="1523798"/>
          </a:xfrm>
          <a:prstGeom prst="straightConnector1">
            <a:avLst/>
          </a:prstGeom>
          <a:ln w="57150">
            <a:solidFill>
              <a:srgbClr val="FF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 rot="10800000">
            <a:off x="4872147" y="5329851"/>
            <a:ext cx="1080000" cy="0"/>
          </a:xfrm>
          <a:prstGeom prst="line">
            <a:avLst/>
          </a:prstGeom>
          <a:ln w="571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V="1">
            <a:off x="5952147" y="4905307"/>
            <a:ext cx="0" cy="424544"/>
          </a:xfrm>
          <a:prstGeom prst="straightConnector1">
            <a:avLst/>
          </a:prstGeom>
          <a:ln w="57150">
            <a:solidFill>
              <a:srgbClr val="FF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12647820" y="1055727"/>
            <a:ext cx="227472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rgbClr val="FF3399"/>
                </a:solidFill>
              </a:rPr>
              <a:t>❶ Accueil</a:t>
            </a:r>
          </a:p>
          <a:p>
            <a:r>
              <a:rPr lang="fr-FR" sz="1800" dirty="0">
                <a:solidFill>
                  <a:srgbClr val="FF3399"/>
                </a:solidFill>
              </a:rPr>
              <a:t>❷ </a:t>
            </a:r>
            <a:r>
              <a:rPr lang="fr-FR" sz="1800" dirty="0" smtClean="0">
                <a:solidFill>
                  <a:srgbClr val="FF3399"/>
                </a:solidFill>
              </a:rPr>
              <a:t>Salle attente </a:t>
            </a:r>
          </a:p>
          <a:p>
            <a:r>
              <a:rPr lang="fr-FR" sz="1800" dirty="0">
                <a:solidFill>
                  <a:srgbClr val="FF3399"/>
                </a:solidFill>
              </a:rPr>
              <a:t>❸</a:t>
            </a:r>
            <a:r>
              <a:rPr lang="fr-FR" sz="1800" dirty="0"/>
              <a:t> </a:t>
            </a:r>
            <a:r>
              <a:rPr lang="fr-FR" sz="1800" dirty="0" smtClean="0">
                <a:solidFill>
                  <a:srgbClr val="FF3399"/>
                </a:solidFill>
              </a:rPr>
              <a:t>IAO</a:t>
            </a:r>
          </a:p>
          <a:p>
            <a:endParaRPr lang="fr-FR" sz="1800" dirty="0" smtClean="0">
              <a:solidFill>
                <a:srgbClr val="FF3399"/>
              </a:solidFill>
            </a:endParaRPr>
          </a:p>
          <a:p>
            <a:r>
              <a:rPr lang="fr-FR" sz="1800" dirty="0"/>
              <a:t>❹ Salle attente MM</a:t>
            </a:r>
          </a:p>
          <a:p>
            <a:r>
              <a:rPr lang="fr-FR" sz="1800" dirty="0"/>
              <a:t>❺ </a:t>
            </a:r>
            <a:r>
              <a:rPr lang="fr-FR" sz="1800" dirty="0" smtClean="0"/>
              <a:t>Consultation</a:t>
            </a:r>
          </a:p>
          <a:p>
            <a:r>
              <a:rPr lang="fr-FR" sz="1800" dirty="0" smtClean="0"/>
              <a:t>       Sortie</a:t>
            </a:r>
            <a:endParaRPr lang="fr-FR" sz="1800" dirty="0"/>
          </a:p>
          <a:p>
            <a:endParaRPr lang="fr-FR" sz="1800" dirty="0" smtClean="0"/>
          </a:p>
          <a:p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❹ Salle attente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Filière courte</a:t>
            </a: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❺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Consultation</a:t>
            </a:r>
          </a:p>
          <a:p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❻ Secrétariat</a:t>
            </a:r>
          </a:p>
          <a:p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 Sortie</a:t>
            </a:r>
          </a:p>
          <a:p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FR" sz="1800" dirty="0">
                <a:solidFill>
                  <a:srgbClr val="FF0000"/>
                </a:solidFill>
              </a:rPr>
              <a:t>❹ Salle attente Filière </a:t>
            </a:r>
            <a:r>
              <a:rPr lang="fr-FR" sz="1800" dirty="0" smtClean="0">
                <a:solidFill>
                  <a:srgbClr val="FF0000"/>
                </a:solidFill>
              </a:rPr>
              <a:t>longue</a:t>
            </a:r>
            <a:endParaRPr lang="fr-FR" sz="1800" dirty="0">
              <a:solidFill>
                <a:srgbClr val="FF0000"/>
              </a:solidFill>
            </a:endParaRPr>
          </a:p>
          <a:p>
            <a:r>
              <a:rPr lang="fr-FR" sz="1800" dirty="0">
                <a:solidFill>
                  <a:srgbClr val="FF0000"/>
                </a:solidFill>
              </a:rPr>
              <a:t>❺</a:t>
            </a:r>
            <a:r>
              <a:rPr lang="fr-FR" sz="1800" dirty="0" smtClean="0">
                <a:solidFill>
                  <a:srgbClr val="FF0000"/>
                </a:solidFill>
              </a:rPr>
              <a:t> </a:t>
            </a:r>
            <a:r>
              <a:rPr lang="fr-FR" sz="1800" dirty="0">
                <a:solidFill>
                  <a:srgbClr val="FF0000"/>
                </a:solidFill>
              </a:rPr>
              <a:t>Consultation</a:t>
            </a:r>
          </a:p>
          <a:p>
            <a:r>
              <a:rPr lang="fr-FR" sz="1800" dirty="0">
                <a:solidFill>
                  <a:srgbClr val="FF0000"/>
                </a:solidFill>
              </a:rPr>
              <a:t>❻</a:t>
            </a:r>
            <a:r>
              <a:rPr lang="fr-FR" sz="1800" dirty="0" smtClean="0">
                <a:solidFill>
                  <a:srgbClr val="FF0000"/>
                </a:solidFill>
              </a:rPr>
              <a:t> </a:t>
            </a:r>
            <a:r>
              <a:rPr lang="fr-FR" sz="1800" dirty="0">
                <a:solidFill>
                  <a:srgbClr val="FF0000"/>
                </a:solidFill>
              </a:rPr>
              <a:t>Secrétariat</a:t>
            </a:r>
          </a:p>
          <a:p>
            <a:r>
              <a:rPr lang="fr-FR" sz="1800" dirty="0">
                <a:solidFill>
                  <a:srgbClr val="FF0000"/>
                </a:solidFill>
              </a:rPr>
              <a:t>       </a:t>
            </a:r>
            <a:r>
              <a:rPr lang="fr-FR" sz="1800" dirty="0" smtClean="0">
                <a:solidFill>
                  <a:srgbClr val="FF0000"/>
                </a:solidFill>
              </a:rPr>
              <a:t>Sortie</a:t>
            </a:r>
          </a:p>
          <a:p>
            <a:endParaRPr lang="fr-FR" sz="1800" dirty="0">
              <a:solidFill>
                <a:srgbClr val="FF0000"/>
              </a:solidFill>
            </a:endParaRPr>
          </a:p>
          <a:p>
            <a:r>
              <a:rPr lang="fr-FR" sz="1800" dirty="0" smtClean="0">
                <a:solidFill>
                  <a:srgbClr val="00B0F0"/>
                </a:solidFill>
              </a:rPr>
              <a:t>❻ UHTCD</a:t>
            </a:r>
          </a:p>
          <a:p>
            <a:r>
              <a:rPr lang="fr-FR" sz="1800" dirty="0">
                <a:solidFill>
                  <a:srgbClr val="00B0F0"/>
                </a:solidFill>
              </a:rPr>
              <a:t> </a:t>
            </a:r>
            <a:r>
              <a:rPr lang="fr-FR" sz="1800" dirty="0" smtClean="0">
                <a:solidFill>
                  <a:srgbClr val="00B0F0"/>
                </a:solidFill>
              </a:rPr>
              <a:t>      Sortie</a:t>
            </a:r>
            <a:endParaRPr lang="fr-FR" sz="1800" dirty="0">
              <a:solidFill>
                <a:srgbClr val="00B0F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480510" y="4752869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3399"/>
                </a:solidFill>
              </a:rPr>
              <a:t>❶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453573" y="3868234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❷</a:t>
            </a:r>
          </a:p>
        </p:txBody>
      </p:sp>
      <p:cxnSp>
        <p:nvCxnSpPr>
          <p:cNvPr id="25" name="Connecteur droit 24"/>
          <p:cNvCxnSpPr/>
          <p:nvPr/>
        </p:nvCxnSpPr>
        <p:spPr>
          <a:xfrm flipH="1" flipV="1">
            <a:off x="6017895" y="5314817"/>
            <a:ext cx="4132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6431119" y="5314816"/>
            <a:ext cx="0" cy="424544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324648" y="4667839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3399"/>
                </a:solidFill>
              </a:rPr>
              <a:t>❸</a:t>
            </a:r>
          </a:p>
        </p:txBody>
      </p:sp>
      <p:cxnSp>
        <p:nvCxnSpPr>
          <p:cNvPr id="29" name="Connecteur droit avec flèche 28"/>
          <p:cNvCxnSpPr/>
          <p:nvPr/>
        </p:nvCxnSpPr>
        <p:spPr>
          <a:xfrm>
            <a:off x="6431119" y="5329851"/>
            <a:ext cx="1229574" cy="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3201359" y="4885592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❺</a:t>
            </a:r>
            <a:endParaRPr lang="fr-FR" dirty="0"/>
          </a:p>
        </p:txBody>
      </p:sp>
      <p:cxnSp>
        <p:nvCxnSpPr>
          <p:cNvPr id="34" name="Connecteur droit avec flèche 33"/>
          <p:cNvCxnSpPr/>
          <p:nvPr/>
        </p:nvCxnSpPr>
        <p:spPr>
          <a:xfrm flipH="1" flipV="1">
            <a:off x="3549255" y="5623765"/>
            <a:ext cx="1898039" cy="414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flipH="1">
            <a:off x="5407727" y="5378837"/>
            <a:ext cx="468370" cy="2449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3528571" y="5751499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❹</a:t>
            </a:r>
          </a:p>
        </p:txBody>
      </p:sp>
      <p:cxnSp>
        <p:nvCxnSpPr>
          <p:cNvPr id="40" name="Connecteur droit avec flèche 39"/>
          <p:cNvCxnSpPr/>
          <p:nvPr/>
        </p:nvCxnSpPr>
        <p:spPr>
          <a:xfrm flipH="1">
            <a:off x="778897" y="6643817"/>
            <a:ext cx="2770359" cy="0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 rot="5400000">
            <a:off x="2765166" y="6367323"/>
            <a:ext cx="1512000" cy="0"/>
          </a:xfrm>
          <a:prstGeom prst="line">
            <a:avLst/>
          </a:prstGeom>
          <a:ln w="571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/>
          <p:nvPr/>
        </p:nvCxnSpPr>
        <p:spPr>
          <a:xfrm>
            <a:off x="5194781" y="2948061"/>
            <a:ext cx="0" cy="1701393"/>
          </a:xfrm>
          <a:prstGeom prst="straightConnector1">
            <a:avLst/>
          </a:prstGeom>
          <a:ln w="57150">
            <a:solidFill>
              <a:srgbClr val="FF33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194781" y="5660912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FF3399"/>
                </a:solidFill>
              </a:rPr>
              <a:t>❷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330226" y="5391777"/>
            <a:ext cx="596638" cy="463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❺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54" name="Connecteur droit avec flèche 53"/>
          <p:cNvCxnSpPr/>
          <p:nvPr/>
        </p:nvCxnSpPr>
        <p:spPr>
          <a:xfrm flipV="1">
            <a:off x="7660693" y="5117578"/>
            <a:ext cx="1593551" cy="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>
            <a:off x="9319560" y="5117578"/>
            <a:ext cx="1577042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/>
          <p:nvPr/>
        </p:nvCxnSpPr>
        <p:spPr>
          <a:xfrm flipV="1">
            <a:off x="10744200" y="5141980"/>
            <a:ext cx="0" cy="1839829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>
            <a:off x="750807" y="6981809"/>
            <a:ext cx="9976174" cy="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 rot="10800000">
            <a:off x="6118399" y="4381192"/>
            <a:ext cx="108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avec flèche 66"/>
          <p:cNvCxnSpPr/>
          <p:nvPr/>
        </p:nvCxnSpPr>
        <p:spPr>
          <a:xfrm flipV="1">
            <a:off x="9703608" y="2824774"/>
            <a:ext cx="189487" cy="4517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/>
          <p:cNvCxnSpPr/>
          <p:nvPr/>
        </p:nvCxnSpPr>
        <p:spPr>
          <a:xfrm flipH="1">
            <a:off x="6017895" y="4366159"/>
            <a:ext cx="126968" cy="3282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 flipV="1">
            <a:off x="7163719" y="3717320"/>
            <a:ext cx="496973" cy="67302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/>
          <p:cNvCxnSpPr/>
          <p:nvPr/>
        </p:nvCxnSpPr>
        <p:spPr>
          <a:xfrm flipH="1">
            <a:off x="7660692" y="3081282"/>
            <a:ext cx="3066289" cy="6285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avec flèche 86"/>
          <p:cNvCxnSpPr/>
          <p:nvPr/>
        </p:nvCxnSpPr>
        <p:spPr>
          <a:xfrm flipV="1">
            <a:off x="8691568" y="3075213"/>
            <a:ext cx="189487" cy="4517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avec flèche 91"/>
          <p:cNvCxnSpPr/>
          <p:nvPr/>
        </p:nvCxnSpPr>
        <p:spPr>
          <a:xfrm>
            <a:off x="9188792" y="3393499"/>
            <a:ext cx="429087" cy="4528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/>
          <p:cNvCxnSpPr/>
          <p:nvPr/>
        </p:nvCxnSpPr>
        <p:spPr>
          <a:xfrm flipH="1" flipV="1">
            <a:off x="10717687" y="3091511"/>
            <a:ext cx="9294" cy="192154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avec flèche 96"/>
          <p:cNvCxnSpPr/>
          <p:nvPr/>
        </p:nvCxnSpPr>
        <p:spPr>
          <a:xfrm flipH="1">
            <a:off x="10349227" y="4961870"/>
            <a:ext cx="377754" cy="2195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eur droit 99"/>
          <p:cNvCxnSpPr/>
          <p:nvPr/>
        </p:nvCxnSpPr>
        <p:spPr>
          <a:xfrm flipV="1">
            <a:off x="10831286" y="5013052"/>
            <a:ext cx="2859" cy="207764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/>
          <p:nvPr/>
        </p:nvCxnSpPr>
        <p:spPr>
          <a:xfrm flipH="1">
            <a:off x="718145" y="7134209"/>
            <a:ext cx="10116000" cy="0"/>
          </a:xfrm>
          <a:prstGeom prst="straightConnector1">
            <a:avLst/>
          </a:prstGeom>
          <a:ln w="571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avec flèche 103"/>
          <p:cNvCxnSpPr/>
          <p:nvPr/>
        </p:nvCxnSpPr>
        <p:spPr>
          <a:xfrm flipH="1" flipV="1">
            <a:off x="10420183" y="1938167"/>
            <a:ext cx="248758" cy="1162103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e 109"/>
          <p:cNvGrpSpPr/>
          <p:nvPr/>
        </p:nvGrpSpPr>
        <p:grpSpPr>
          <a:xfrm>
            <a:off x="10122021" y="1510318"/>
            <a:ext cx="596638" cy="463973"/>
            <a:chOff x="968857" y="1500716"/>
            <a:chExt cx="596638" cy="463973"/>
          </a:xfrm>
        </p:grpSpPr>
        <p:sp>
          <p:nvSpPr>
            <p:cNvPr id="109" name="Ellipse 108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968857" y="1500716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00B0F0"/>
                  </a:solidFill>
                </a:rPr>
                <a:t>❻</a:t>
              </a:r>
              <a:endParaRPr lang="fr-FR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111" name="Groupe 110"/>
          <p:cNvGrpSpPr/>
          <p:nvPr/>
        </p:nvGrpSpPr>
        <p:grpSpPr>
          <a:xfrm>
            <a:off x="9582289" y="2487986"/>
            <a:ext cx="596638" cy="463973"/>
            <a:chOff x="968857" y="1511602"/>
            <a:chExt cx="596638" cy="463973"/>
          </a:xfrm>
        </p:grpSpPr>
        <p:sp>
          <p:nvSpPr>
            <p:cNvPr id="112" name="Ellipse 111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❹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5" name="Groupe 114"/>
          <p:cNvGrpSpPr/>
          <p:nvPr/>
        </p:nvGrpSpPr>
        <p:grpSpPr>
          <a:xfrm>
            <a:off x="8523604" y="2674231"/>
            <a:ext cx="596638" cy="463973"/>
            <a:chOff x="968857" y="1511602"/>
            <a:chExt cx="596638" cy="463973"/>
          </a:xfrm>
        </p:grpSpPr>
        <p:sp>
          <p:nvSpPr>
            <p:cNvPr id="116" name="Ellipse 115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❹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8" name="Groupe 117"/>
          <p:cNvGrpSpPr/>
          <p:nvPr/>
        </p:nvGrpSpPr>
        <p:grpSpPr>
          <a:xfrm>
            <a:off x="9593171" y="3478582"/>
            <a:ext cx="596638" cy="463973"/>
            <a:chOff x="968857" y="1511602"/>
            <a:chExt cx="596638" cy="463973"/>
          </a:xfrm>
        </p:grpSpPr>
        <p:sp>
          <p:nvSpPr>
            <p:cNvPr id="119" name="Ellipse 118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❺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9932343" y="5110826"/>
            <a:ext cx="596638" cy="463973"/>
            <a:chOff x="968857" y="1511602"/>
            <a:chExt cx="596638" cy="463973"/>
          </a:xfrm>
        </p:grpSpPr>
        <p:sp>
          <p:nvSpPr>
            <p:cNvPr id="122" name="Ellipse 121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❻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4" name="Groupe 123"/>
          <p:cNvGrpSpPr/>
          <p:nvPr/>
        </p:nvGrpSpPr>
        <p:grpSpPr>
          <a:xfrm>
            <a:off x="9126798" y="5110822"/>
            <a:ext cx="596638" cy="463973"/>
            <a:chOff x="968857" y="1511602"/>
            <a:chExt cx="596638" cy="463973"/>
          </a:xfrm>
        </p:grpSpPr>
        <p:sp>
          <p:nvSpPr>
            <p:cNvPr id="125" name="Ellipse 124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75000"/>
                    </a:schemeClr>
                  </a:solidFill>
                </a:rPr>
                <a:t>❻</a:t>
              </a:r>
              <a:endParaRPr lang="fr-FR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27" name="Groupe 126"/>
          <p:cNvGrpSpPr/>
          <p:nvPr/>
        </p:nvGrpSpPr>
        <p:grpSpPr>
          <a:xfrm>
            <a:off x="6151222" y="5703214"/>
            <a:ext cx="596638" cy="463973"/>
            <a:chOff x="968857" y="1511602"/>
            <a:chExt cx="596638" cy="463973"/>
          </a:xfrm>
        </p:grpSpPr>
        <p:sp>
          <p:nvSpPr>
            <p:cNvPr id="128" name="Ellipse 127"/>
            <p:cNvSpPr/>
            <p:nvPr/>
          </p:nvSpPr>
          <p:spPr>
            <a:xfrm>
              <a:off x="1087176" y="1552702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968857" y="1511602"/>
              <a:ext cx="596638" cy="463973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75000"/>
                    </a:schemeClr>
                  </a:solidFill>
                </a:rPr>
                <a:t>❹</a:t>
              </a:r>
              <a:endParaRPr lang="fr-FR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cxnSp>
        <p:nvCxnSpPr>
          <p:cNvPr id="130" name="Connecteur droit 129"/>
          <p:cNvCxnSpPr/>
          <p:nvPr/>
        </p:nvCxnSpPr>
        <p:spPr>
          <a:xfrm flipH="1" flipV="1">
            <a:off x="10709227" y="3050663"/>
            <a:ext cx="198724" cy="4191373"/>
          </a:xfrm>
          <a:prstGeom prst="line">
            <a:avLst/>
          </a:prstGeom>
          <a:ln w="571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avec flèche 130"/>
          <p:cNvCxnSpPr/>
          <p:nvPr/>
        </p:nvCxnSpPr>
        <p:spPr>
          <a:xfrm flipH="1">
            <a:off x="739913" y="7264837"/>
            <a:ext cx="10224000" cy="0"/>
          </a:xfrm>
          <a:prstGeom prst="straightConnector1">
            <a:avLst/>
          </a:prstGeom>
          <a:ln w="57150"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avec flèche 132"/>
          <p:cNvCxnSpPr/>
          <p:nvPr/>
        </p:nvCxnSpPr>
        <p:spPr>
          <a:xfrm>
            <a:off x="12703312" y="7036239"/>
            <a:ext cx="360000" cy="0"/>
          </a:xfrm>
          <a:prstGeom prst="straightConnector1">
            <a:avLst/>
          </a:prstGeom>
          <a:ln w="57150">
            <a:solidFill>
              <a:srgbClr val="00B0F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avec flèche 133"/>
          <p:cNvCxnSpPr/>
          <p:nvPr/>
        </p:nvCxnSpPr>
        <p:spPr>
          <a:xfrm>
            <a:off x="12703312" y="6189769"/>
            <a:ext cx="360000" cy="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avec flèche 134"/>
          <p:cNvCxnSpPr/>
          <p:nvPr/>
        </p:nvCxnSpPr>
        <p:spPr>
          <a:xfrm>
            <a:off x="12703312" y="4530296"/>
            <a:ext cx="360000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avec flèche 135"/>
          <p:cNvCxnSpPr/>
          <p:nvPr/>
        </p:nvCxnSpPr>
        <p:spPr>
          <a:xfrm>
            <a:off x="12703312" y="2893154"/>
            <a:ext cx="360000" cy="0"/>
          </a:xfrm>
          <a:prstGeom prst="straightConnector1">
            <a:avLst/>
          </a:prstGeom>
          <a:ln w="571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97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4" t="8274" r="15260" b="18902"/>
          <a:stretch/>
        </p:blipFill>
        <p:spPr>
          <a:xfrm>
            <a:off x="2097741" y="2195400"/>
            <a:ext cx="11066930" cy="6545188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7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14" name="Titre 4"/>
          <p:cNvSpPr txBox="1">
            <a:spLocks/>
          </p:cNvSpPr>
          <p:nvPr/>
        </p:nvSpPr>
        <p:spPr>
          <a:xfrm>
            <a:off x="607063" y="516029"/>
            <a:ext cx="13040439" cy="11404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98" kern="1200">
                <a:solidFill>
                  <a:srgbClr val="6AB1B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b="1" dirty="0" smtClean="0"/>
              <a:t>Circulation SCCM</a:t>
            </a:r>
            <a:endParaRPr lang="fr-FR" sz="4400" b="1" dirty="0"/>
          </a:p>
        </p:txBody>
      </p:sp>
      <p:cxnSp>
        <p:nvCxnSpPr>
          <p:cNvPr id="10" name="Connecteur droit 9"/>
          <p:cNvCxnSpPr/>
          <p:nvPr/>
        </p:nvCxnSpPr>
        <p:spPr>
          <a:xfrm>
            <a:off x="1559859" y="3294529"/>
            <a:ext cx="7597588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9157447" y="3281081"/>
            <a:ext cx="0" cy="39600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9157447" y="3294529"/>
            <a:ext cx="806824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 rot="5400000">
            <a:off x="9285571" y="3947081"/>
            <a:ext cx="133200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rot="5400000" flipV="1">
            <a:off x="10148824" y="4389681"/>
            <a:ext cx="0" cy="39600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10707220" y="6546916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❸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8854888" y="3690529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❶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10461811" y="4090361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❷</a:t>
            </a:r>
            <a:endParaRPr lang="fr-FR" dirty="0">
              <a:solidFill>
                <a:srgbClr val="7030A0"/>
              </a:solidFill>
            </a:endParaRPr>
          </a:p>
        </p:txBody>
      </p:sp>
      <p:cxnSp>
        <p:nvCxnSpPr>
          <p:cNvPr id="26" name="Connecteur droit 25"/>
          <p:cNvCxnSpPr/>
          <p:nvPr/>
        </p:nvCxnSpPr>
        <p:spPr>
          <a:xfrm>
            <a:off x="11013140" y="4802262"/>
            <a:ext cx="457201" cy="133146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8249770" y="7010889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❹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4019549" y="4283965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❹</a:t>
            </a:r>
            <a:endParaRPr lang="fr-FR" dirty="0">
              <a:solidFill>
                <a:schemeClr val="bg1"/>
              </a:solidFill>
            </a:endParaRPr>
          </a:p>
        </p:txBody>
      </p:sp>
      <p:cxnSp>
        <p:nvCxnSpPr>
          <p:cNvPr id="32" name="Connecteur droit 31"/>
          <p:cNvCxnSpPr/>
          <p:nvPr/>
        </p:nvCxnSpPr>
        <p:spPr>
          <a:xfrm rot="5400000">
            <a:off x="11306365" y="5874442"/>
            <a:ext cx="133200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8655148" y="418487"/>
            <a:ext cx="5470072" cy="195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❶ Accueil principal</a:t>
            </a:r>
          </a:p>
          <a:p>
            <a:r>
              <a:rPr lang="fr-FR" dirty="0" smtClean="0">
                <a:solidFill>
                  <a:srgbClr val="7030A0"/>
                </a:solidFill>
              </a:rPr>
              <a:t>❷ Bureau des entrées</a:t>
            </a:r>
          </a:p>
          <a:p>
            <a:r>
              <a:rPr lang="fr-FR" dirty="0" smtClean="0">
                <a:solidFill>
                  <a:srgbClr val="7030A0"/>
                </a:solidFill>
              </a:rPr>
              <a:t>❸ Secrétariat SCCM</a:t>
            </a:r>
          </a:p>
          <a:p>
            <a:r>
              <a:rPr lang="fr-FR" dirty="0" smtClean="0">
                <a:solidFill>
                  <a:srgbClr val="7030A0"/>
                </a:solidFill>
              </a:rPr>
              <a:t>❹ Salle d’attente</a:t>
            </a:r>
          </a:p>
          <a:p>
            <a:endParaRPr lang="fr-FR" dirty="0">
              <a:solidFill>
                <a:srgbClr val="7030A0"/>
              </a:solidFill>
            </a:endParaRPr>
          </a:p>
        </p:txBody>
      </p:sp>
      <p:cxnSp>
        <p:nvCxnSpPr>
          <p:cNvPr id="42" name="Connecteur droit 41"/>
          <p:cNvCxnSpPr/>
          <p:nvPr/>
        </p:nvCxnSpPr>
        <p:spPr>
          <a:xfrm flipV="1">
            <a:off x="11290860" y="6091183"/>
            <a:ext cx="173131" cy="93240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8572499" y="6715488"/>
            <a:ext cx="2534771" cy="51185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ZoneTexte 46"/>
          <p:cNvSpPr txBox="1"/>
          <p:nvPr/>
        </p:nvSpPr>
        <p:spPr>
          <a:xfrm>
            <a:off x="6488546" y="5236006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❹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10997452" y="7474862"/>
            <a:ext cx="645459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</a:rPr>
              <a:t>❹</a:t>
            </a:r>
            <a:endParaRPr lang="fr-FR" dirty="0">
              <a:solidFill>
                <a:srgbClr val="7030A0"/>
              </a:solidFill>
            </a:endParaRPr>
          </a:p>
        </p:txBody>
      </p:sp>
      <p:cxnSp>
        <p:nvCxnSpPr>
          <p:cNvPr id="50" name="Connecteur droit avec flèche 49"/>
          <p:cNvCxnSpPr/>
          <p:nvPr/>
        </p:nvCxnSpPr>
        <p:spPr>
          <a:xfrm>
            <a:off x="11280774" y="7007658"/>
            <a:ext cx="150160" cy="538897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 flipV="1">
            <a:off x="11088033" y="7023589"/>
            <a:ext cx="202827" cy="225637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>
            <a:off x="8521979" y="6715488"/>
            <a:ext cx="84231" cy="29217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/>
          <p:cNvCxnSpPr/>
          <p:nvPr/>
        </p:nvCxnSpPr>
        <p:spPr>
          <a:xfrm>
            <a:off x="8357766" y="5995379"/>
            <a:ext cx="258530" cy="72011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>
            <a:off x="5518150" y="5971969"/>
            <a:ext cx="2870993" cy="2341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avec flèche 69"/>
          <p:cNvCxnSpPr/>
          <p:nvPr/>
        </p:nvCxnSpPr>
        <p:spPr>
          <a:xfrm flipH="1" flipV="1">
            <a:off x="6908379" y="5590243"/>
            <a:ext cx="42116" cy="381726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/>
          <p:cNvCxnSpPr/>
          <p:nvPr/>
        </p:nvCxnSpPr>
        <p:spPr>
          <a:xfrm>
            <a:off x="5518150" y="5016500"/>
            <a:ext cx="12700" cy="95546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/>
          <p:cNvCxnSpPr/>
          <p:nvPr/>
        </p:nvCxnSpPr>
        <p:spPr>
          <a:xfrm flipH="1" flipV="1">
            <a:off x="4342278" y="4658780"/>
            <a:ext cx="229722" cy="374775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/>
          <p:cNvCxnSpPr/>
          <p:nvPr/>
        </p:nvCxnSpPr>
        <p:spPr>
          <a:xfrm>
            <a:off x="4572000" y="5019928"/>
            <a:ext cx="958850" cy="2725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/>
          <p:nvPr/>
        </p:nvCxnSpPr>
        <p:spPr>
          <a:xfrm flipH="1">
            <a:off x="1524432" y="3479081"/>
            <a:ext cx="7008043" cy="1"/>
          </a:xfrm>
          <a:prstGeom prst="straightConnector1">
            <a:avLst/>
          </a:prstGeom>
          <a:ln w="57150">
            <a:solidFill>
              <a:srgbClr val="7030A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/>
          <p:cNvCxnSpPr/>
          <p:nvPr/>
        </p:nvCxnSpPr>
        <p:spPr>
          <a:xfrm>
            <a:off x="8521979" y="3470262"/>
            <a:ext cx="42115" cy="2620921"/>
          </a:xfrm>
          <a:prstGeom prst="line">
            <a:avLst/>
          </a:prstGeom>
          <a:ln w="571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13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8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14" name="Titre 4"/>
          <p:cNvSpPr txBox="1">
            <a:spLocks/>
          </p:cNvSpPr>
          <p:nvPr/>
        </p:nvSpPr>
        <p:spPr>
          <a:xfrm>
            <a:off x="607063" y="516029"/>
            <a:ext cx="13040439" cy="11404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98" kern="1200">
                <a:solidFill>
                  <a:srgbClr val="6AB1B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400" b="1" dirty="0" smtClean="0"/>
              <a:t>Parking</a:t>
            </a:r>
            <a:endParaRPr lang="fr-FR" sz="44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5359"/>
          <a:stretch/>
        </p:blipFill>
        <p:spPr>
          <a:xfrm>
            <a:off x="483721" y="1554480"/>
            <a:ext cx="14151908" cy="746150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18795486">
            <a:off x="1541252" y="4087971"/>
            <a:ext cx="1057712" cy="43465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 rot="20785153">
            <a:off x="3378352" y="3715040"/>
            <a:ext cx="1057712" cy="36395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 rot="17924039">
            <a:off x="11279611" y="5156141"/>
            <a:ext cx="1057712" cy="43465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 rot="14430109">
            <a:off x="11500952" y="3516246"/>
            <a:ext cx="922708" cy="43089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 rot="213220">
            <a:off x="10222877" y="2061134"/>
            <a:ext cx="1160439" cy="598431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avec flèche 19"/>
          <p:cNvCxnSpPr/>
          <p:nvPr/>
        </p:nvCxnSpPr>
        <p:spPr>
          <a:xfrm flipH="1" flipV="1">
            <a:off x="6583680" y="2222431"/>
            <a:ext cx="228600" cy="871289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1200001" y="7808732"/>
            <a:ext cx="5536079" cy="12072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Suppression de 10 places de parking</a:t>
            </a:r>
          </a:p>
          <a:p>
            <a:r>
              <a:rPr lang="fr-FR" dirty="0" smtClean="0"/>
              <a:t>Création de 22 places de parking</a:t>
            </a:r>
          </a:p>
          <a:p>
            <a:r>
              <a:rPr lang="fr-FR" dirty="0" smtClean="0"/>
              <a:t>Création d’une nouvelle sortie</a:t>
            </a:r>
            <a:endParaRPr lang="fr-FR" dirty="0"/>
          </a:p>
        </p:txBody>
      </p:sp>
      <p:sp>
        <p:nvSpPr>
          <p:cNvPr id="23" name="Rectangle 22"/>
          <p:cNvSpPr/>
          <p:nvPr/>
        </p:nvSpPr>
        <p:spPr>
          <a:xfrm>
            <a:off x="4491954" y="4084320"/>
            <a:ext cx="731661" cy="217931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571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745637" y="555804"/>
            <a:ext cx="13040439" cy="1140474"/>
          </a:xfrm>
        </p:spPr>
        <p:txBody>
          <a:bodyPr>
            <a:normAutofit/>
          </a:bodyPr>
          <a:lstStyle/>
          <a:p>
            <a:r>
              <a:rPr lang="fr-FR" sz="4400" dirty="0" smtClean="0"/>
              <a:t>Planning Prévisionnel</a:t>
            </a:r>
            <a:endParaRPr lang="fr-FR" sz="4400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434339" y="1696278"/>
            <a:ext cx="6464004" cy="455660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/>
              <a:t>Notification de l’architecte/maître d’œuvre : </a:t>
            </a:r>
            <a:r>
              <a:rPr lang="fr-FR" dirty="0">
                <a:solidFill>
                  <a:schemeClr val="accent1"/>
                </a:solidFill>
              </a:rPr>
              <a:t>15 mai 2024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Permis </a:t>
            </a:r>
            <a:r>
              <a:rPr lang="fr-FR" dirty="0"/>
              <a:t>de construire : </a:t>
            </a:r>
            <a:r>
              <a:rPr lang="fr-FR" dirty="0" smtClean="0"/>
              <a:t>notifié </a:t>
            </a:r>
            <a:r>
              <a:rPr lang="fr-FR" dirty="0"/>
              <a:t>le </a:t>
            </a:r>
            <a:r>
              <a:rPr lang="fr-FR" dirty="0" smtClean="0">
                <a:solidFill>
                  <a:schemeClr val="accent1"/>
                </a:solidFill>
              </a:rPr>
              <a:t>27 février 2025</a:t>
            </a:r>
            <a:endParaRPr lang="fr-FR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Consultation des entreprises : </a:t>
            </a:r>
            <a:r>
              <a:rPr lang="fr-FR" dirty="0" smtClean="0">
                <a:solidFill>
                  <a:schemeClr val="accent1"/>
                </a:solidFill>
              </a:rPr>
              <a:t>du 3 mars au 11 avril 2025 / 17 lots</a:t>
            </a:r>
            <a:endParaRPr lang="fr-FR" dirty="0">
              <a:solidFill>
                <a:schemeClr val="accent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/>
              <a:t>Notification des entreprises : </a:t>
            </a:r>
            <a:r>
              <a:rPr lang="fr-FR" dirty="0" smtClean="0">
                <a:solidFill>
                  <a:schemeClr val="accent1"/>
                </a:solidFill>
              </a:rPr>
              <a:t>2 juin </a:t>
            </a:r>
            <a:r>
              <a:rPr lang="fr-FR" dirty="0">
                <a:solidFill>
                  <a:schemeClr val="accent1"/>
                </a:solidFill>
              </a:rPr>
              <a:t>2025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/>
              <a:t>Début des études : </a:t>
            </a:r>
            <a:r>
              <a:rPr lang="fr-FR" dirty="0" smtClean="0">
                <a:solidFill>
                  <a:schemeClr val="accent1"/>
                </a:solidFill>
              </a:rPr>
              <a:t>juin </a:t>
            </a:r>
            <a:r>
              <a:rPr lang="fr-FR" dirty="0">
                <a:solidFill>
                  <a:schemeClr val="accent1"/>
                </a:solidFill>
              </a:rPr>
              <a:t>2025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/>
              <a:t>Début des travaux : </a:t>
            </a:r>
            <a:r>
              <a:rPr lang="fr-FR" dirty="0" smtClean="0">
                <a:solidFill>
                  <a:schemeClr val="accent1"/>
                </a:solidFill>
              </a:rPr>
              <a:t>juillet 2025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Fin </a:t>
            </a:r>
            <a:r>
              <a:rPr lang="fr-FR" dirty="0"/>
              <a:t>des travaux : </a:t>
            </a:r>
            <a:r>
              <a:rPr lang="fr-FR" dirty="0" smtClean="0">
                <a:solidFill>
                  <a:srgbClr val="DA2E54"/>
                </a:solidFill>
              </a:rPr>
              <a:t>aout </a:t>
            </a:r>
            <a:r>
              <a:rPr lang="fr-FR" dirty="0">
                <a:solidFill>
                  <a:srgbClr val="DA2E54"/>
                </a:solidFill>
              </a:rPr>
              <a:t>2027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b="1" smtClean="0"/>
              <a:t>Page </a:t>
            </a:r>
            <a:fld id="{1EB0B951-18D4-41A9-88E9-62F49C948A58}" type="slidenum">
              <a:rPr lang="fr-FR" smtClean="0"/>
              <a:pPr/>
              <a:t>9</a:t>
            </a:fld>
            <a:r>
              <a:rPr lang="fr-FR" smtClean="0"/>
              <a:t>/11</a:t>
            </a:r>
            <a:endParaRPr lang="fr-FR" dirty="0"/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>
          <a:xfrm>
            <a:off x="7106057" y="397875"/>
            <a:ext cx="7714580" cy="9193313"/>
          </a:xfrm>
          <a:prstGeom prst="rect">
            <a:avLst/>
          </a:prstGeom>
          <a:solidFill>
            <a:srgbClr val="F5F9FD"/>
          </a:solidFill>
        </p:spPr>
        <p:txBody>
          <a:bodyPr vert="horz" lIns="91440" tIns="45720" rIns="91440" bIns="45720" rtlCol="0">
            <a:noAutofit/>
          </a:bodyPr>
          <a:lstStyle>
            <a:lvl1pPr marL="347975" indent="-347975" algn="l" defTabSz="1391900" rtl="0" eaLnBrk="1" latinLnBrk="0" hangingPunct="1">
              <a:lnSpc>
                <a:spcPct val="90000"/>
              </a:lnSpc>
              <a:spcBef>
                <a:spcPts val="1522"/>
              </a:spcBef>
              <a:buClr>
                <a:srgbClr val="DA2E54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392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Clr>
                <a:srgbClr val="6AB1BA"/>
              </a:buClr>
              <a:buSzPct val="12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3987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Clr>
                <a:srgbClr val="EC772C"/>
              </a:buClr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58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17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8277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36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196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155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Réception fin juillet 2025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Parking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PC sécurité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Nouvel accès mezzanine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Réception en décembre 2025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Accueil + bureau des entrées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Livraison clos et couvert SCCM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Réception en mai 2026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Urgences filière courte + secrétariat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SCCM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Kiosque (2 espaces)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Création accès rue Dugas </a:t>
            </a:r>
            <a:r>
              <a:rPr lang="fr-FR" dirty="0" err="1" smtClean="0"/>
              <a:t>Montcel</a:t>
            </a:r>
            <a:endParaRPr lang="fr-FR" dirty="0" smtClean="0"/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Livraison clos et couvert Urgence – Maison médicale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Réception en décembre 2026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Entrée Urgences + IAO + salle d’attente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Maison médicale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SAS Ambulance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Salle ISO7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Parvis de l’Hôpital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/>
              <a:t>Réception en mai 2027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UHTCD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Urgences filière longue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FF0000"/>
                </a:solidFill>
              </a:rPr>
              <a:t>Réception finale </a:t>
            </a:r>
            <a:r>
              <a:rPr lang="fr-FR" dirty="0" smtClean="0"/>
              <a:t>en aout 2027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fr-FR" dirty="0" smtClean="0"/>
              <a:t>Chambre de garde</a:t>
            </a:r>
          </a:p>
          <a:p>
            <a:pPr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860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 Point ST" id="{9D08AC59-4477-4787-9597-154C47436055}" vid="{DA32B412-B357-4D5A-88F7-3B659423D20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1863</TotalTime>
  <Words>432</Words>
  <Application>Microsoft Office PowerPoint</Application>
  <PresentationFormat>Personnalisé</PresentationFormat>
  <Paragraphs>140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Thème Office</vt:lpstr>
      <vt:lpstr>RESTRUCTURATION DES URGENCES ET DU HALL D’ACCUEIL</vt:lpstr>
      <vt:lpstr>OBJECTIFS du projet  </vt:lpstr>
      <vt:lpstr>Présentation PowerPoint</vt:lpstr>
      <vt:lpstr>Plan actuel</vt:lpstr>
      <vt:lpstr>Présentation PowerPoint</vt:lpstr>
      <vt:lpstr>Présentation PowerPoint</vt:lpstr>
      <vt:lpstr>Présentation PowerPoint</vt:lpstr>
      <vt:lpstr>Présentation PowerPoint</vt:lpstr>
      <vt:lpstr>Planning Prévisionnel</vt:lpstr>
      <vt:lpstr>Nouvel accueil principal</vt:lpstr>
      <vt:lpstr>Nouvel accueil principal</vt:lpstr>
      <vt:lpstr>Présentation PowerPoint</vt:lpstr>
      <vt:lpstr>Nouveau bureau des entrées</vt:lpstr>
      <vt:lpstr>Présentation PowerPoint</vt:lpstr>
      <vt:lpstr>MERCI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CHPG</dc:creator>
  <cp:lastModifiedBy>CHPG</cp:lastModifiedBy>
  <cp:revision>87</cp:revision>
  <cp:lastPrinted>2025-01-16T08:36:39Z</cp:lastPrinted>
  <dcterms:created xsi:type="dcterms:W3CDTF">2025-01-10T10:09:42Z</dcterms:created>
  <dcterms:modified xsi:type="dcterms:W3CDTF">2025-03-17T13:43:48Z</dcterms:modified>
</cp:coreProperties>
</file>